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1FF"/>
    <a:srgbClr val="3225FF"/>
    <a:srgbClr val="6425FF"/>
    <a:srgbClr val="2525FF"/>
    <a:srgbClr val="0000CC"/>
    <a:srgbClr val="002F8E"/>
    <a:srgbClr val="D04812"/>
    <a:srgbClr val="FF3300"/>
    <a:srgbClr val="DC66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-90" y="-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smtClean="0"/>
              <a:t>Fare clic per modificare lo stile del titolo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altLang="ko-KR" smtClean="0"/>
              <a:t>Fare clic per modificare stili del testo dello schema</a:t>
            </a:r>
          </a:p>
          <a:p>
            <a:pPr lvl="1"/>
            <a:r>
              <a:rPr lang="it-IT" altLang="ko-KR" smtClean="0"/>
              <a:t>Secondo livello</a:t>
            </a:r>
          </a:p>
          <a:p>
            <a:pPr lvl="2"/>
            <a:r>
              <a:rPr lang="it-IT" altLang="ko-KR" smtClean="0"/>
              <a:t>Terzo livello</a:t>
            </a:r>
          </a:p>
          <a:p>
            <a:pPr lvl="3"/>
            <a:r>
              <a:rPr lang="it-IT" altLang="ko-KR" smtClean="0"/>
              <a:t>Quarto livello</a:t>
            </a:r>
          </a:p>
          <a:p>
            <a:pPr lvl="4"/>
            <a:r>
              <a:rPr lang="it-IT" altLang="ko-KR" smtClean="0"/>
              <a:t>Quinto livello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it-IT" altLang="ko-KR" smtClean="0"/>
              <a:t>Fare clic per modificare lo stile del titolo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it-IT" altLang="ko-KR" smtClean="0"/>
              <a:t>Fare clic per modificare stili del testo dello schema</a:t>
            </a:r>
          </a:p>
          <a:p>
            <a:pPr lvl="1"/>
            <a:r>
              <a:rPr lang="it-IT" altLang="ko-KR" smtClean="0"/>
              <a:t>Secondo livello</a:t>
            </a:r>
          </a:p>
          <a:p>
            <a:pPr lvl="2"/>
            <a:r>
              <a:rPr lang="it-IT" altLang="ko-KR" smtClean="0"/>
              <a:t>Terzo livello</a:t>
            </a:r>
          </a:p>
          <a:p>
            <a:pPr lvl="3"/>
            <a:r>
              <a:rPr lang="it-IT" altLang="ko-KR" smtClean="0"/>
              <a:t>Quarto livello</a:t>
            </a:r>
          </a:p>
          <a:p>
            <a:pPr lvl="4"/>
            <a:r>
              <a:rPr lang="it-IT" altLang="ko-KR" smtClean="0"/>
              <a:t>Quinto livello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33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720726" y="776289"/>
            <a:ext cx="10750549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720726" y="2250280"/>
            <a:ext cx="10750549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1828800" y="6012657"/>
            <a:ext cx="77216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48A87A34-81AB-432B-8DAE-1953F412C126}" type="datetimeFigureOut">
              <a:rPr lang="en-US" smtClean="0"/>
              <a:t>5/31/2018</a:t>
            </a:fld>
            <a:endParaRPr lang="en-US" dirty="0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1828800" y="5650705"/>
            <a:ext cx="77216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 dirty="0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11189663" y="5752308"/>
            <a:ext cx="67056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6288"/>
            <a:ext cx="12192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 dirty="0" smtClean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altLang="ko-KR" smtClean="0"/>
              <a:t>Fare clic per modificare stili del testo dello schema</a:t>
            </a:r>
          </a:p>
          <a:p>
            <a:pPr lvl="1"/>
            <a:r>
              <a:rPr lang="it-IT" altLang="ko-KR" smtClean="0"/>
              <a:t>Secondo livello</a:t>
            </a:r>
          </a:p>
          <a:p>
            <a:pPr lvl="2"/>
            <a:r>
              <a:rPr lang="it-IT" altLang="ko-KR" smtClean="0"/>
              <a:t>Terzo livello</a:t>
            </a:r>
          </a:p>
          <a:p>
            <a:pPr lvl="3"/>
            <a:r>
              <a:rPr lang="it-IT" altLang="ko-KR" smtClean="0"/>
              <a:t>Quarto livello</a:t>
            </a:r>
          </a:p>
          <a:p>
            <a:pPr lvl="4"/>
            <a:r>
              <a:rPr lang="it-IT" altLang="ko-KR" smtClean="0"/>
              <a:t>Quinto livello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it-IT" altLang="ko-KR" smtClean="0"/>
              <a:t>Fare clic per modificare lo stile del titolo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altLang="ko-KR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0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smtClean="0"/>
              <a:t>Fare clic per modificare lo stile del titolo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it-IT" altLang="ko-KR" smtClean="0"/>
              <a:t>Fare clic per modificare stili del testo dello schema</a:t>
            </a:r>
          </a:p>
          <a:p>
            <a:pPr lvl="1"/>
            <a:r>
              <a:rPr lang="it-IT" altLang="ko-KR" smtClean="0"/>
              <a:t>Secondo livello</a:t>
            </a:r>
          </a:p>
          <a:p>
            <a:pPr lvl="2"/>
            <a:r>
              <a:rPr lang="it-IT" altLang="ko-KR" smtClean="0"/>
              <a:t>Terzo livello</a:t>
            </a:r>
          </a:p>
          <a:p>
            <a:pPr lvl="3"/>
            <a:r>
              <a:rPr lang="it-IT" altLang="ko-KR" smtClean="0"/>
              <a:t>Quarto livello</a:t>
            </a:r>
          </a:p>
          <a:p>
            <a:pPr lvl="4"/>
            <a:r>
              <a:rPr lang="it-IT" altLang="ko-KR" smtClean="0"/>
              <a:t>Quinto livello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it-IT" altLang="ko-KR" smtClean="0"/>
              <a:t>Fare clic per modificare stili del testo dello schema</a:t>
            </a:r>
          </a:p>
          <a:p>
            <a:pPr lvl="1"/>
            <a:r>
              <a:rPr lang="it-IT" altLang="ko-KR" smtClean="0"/>
              <a:t>Secondo livello</a:t>
            </a:r>
          </a:p>
          <a:p>
            <a:pPr lvl="2"/>
            <a:r>
              <a:rPr lang="it-IT" altLang="ko-KR" smtClean="0"/>
              <a:t>Terzo livello</a:t>
            </a:r>
          </a:p>
          <a:p>
            <a:pPr lvl="3"/>
            <a:r>
              <a:rPr lang="it-IT" altLang="ko-KR" smtClean="0"/>
              <a:t>Quarto livello</a:t>
            </a:r>
          </a:p>
          <a:p>
            <a:pPr lvl="4"/>
            <a:r>
              <a:rPr lang="it-IT" altLang="ko-KR" smtClean="0"/>
              <a:t>Quinto livello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1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ko-KR" smtClean="0"/>
              <a:t>Fare clic per modificare lo stile del titolo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it-IT" altLang="ko-KR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it-IT" altLang="ko-KR" smtClean="0"/>
              <a:t>Fare clic per modificare stili del testo dello schema</a:t>
            </a:r>
          </a:p>
          <a:p>
            <a:pPr lvl="1"/>
            <a:r>
              <a:rPr lang="it-IT" altLang="ko-KR" smtClean="0"/>
              <a:t>Secondo livello</a:t>
            </a:r>
          </a:p>
          <a:p>
            <a:pPr lvl="2"/>
            <a:r>
              <a:rPr lang="it-IT" altLang="ko-KR" smtClean="0"/>
              <a:t>Terzo livello</a:t>
            </a:r>
          </a:p>
          <a:p>
            <a:pPr lvl="3"/>
            <a:r>
              <a:rPr lang="it-IT" altLang="ko-KR" smtClean="0"/>
              <a:t>Quarto livello</a:t>
            </a:r>
          </a:p>
          <a:p>
            <a:pPr lvl="4"/>
            <a:r>
              <a:rPr lang="it-IT" altLang="ko-KR" smtClean="0"/>
              <a:t>Quinto livello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it-IT" altLang="ko-KR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it-IT" altLang="ko-KR" smtClean="0"/>
              <a:t>Fare clic per modificare stili del testo dello schema</a:t>
            </a:r>
          </a:p>
          <a:p>
            <a:pPr lvl="1"/>
            <a:r>
              <a:rPr lang="it-IT" altLang="ko-KR" smtClean="0"/>
              <a:t>Secondo livello</a:t>
            </a:r>
          </a:p>
          <a:p>
            <a:pPr lvl="2"/>
            <a:r>
              <a:rPr lang="it-IT" altLang="ko-KR" smtClean="0"/>
              <a:t>Terzo livello</a:t>
            </a:r>
          </a:p>
          <a:p>
            <a:pPr lvl="3"/>
            <a:r>
              <a:rPr lang="it-IT" altLang="ko-KR" smtClean="0"/>
              <a:t>Quarto livello</a:t>
            </a:r>
          </a:p>
          <a:p>
            <a:pPr lvl="4"/>
            <a:r>
              <a:rPr lang="it-IT" altLang="ko-KR" smtClean="0"/>
              <a:t>Quinto livello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5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smtClean="0"/>
              <a:t>Fare clic per modificare lo stile del titolo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0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8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it-IT" altLang="ko-KR" smtClean="0"/>
              <a:t>Fare clic per modificare lo stile del titolo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it-IT" altLang="ko-KR" smtClean="0"/>
              <a:t>Fare clic per modificare stili del testo dello schema</a:t>
            </a:r>
          </a:p>
          <a:p>
            <a:pPr lvl="1"/>
            <a:r>
              <a:rPr lang="it-IT" altLang="ko-KR" smtClean="0"/>
              <a:t>Secondo livello</a:t>
            </a:r>
          </a:p>
          <a:p>
            <a:pPr lvl="2"/>
            <a:r>
              <a:rPr lang="it-IT" altLang="ko-KR" smtClean="0"/>
              <a:t>Terzo livello</a:t>
            </a:r>
          </a:p>
          <a:p>
            <a:pPr lvl="3"/>
            <a:r>
              <a:rPr lang="it-IT" altLang="ko-KR" smtClean="0"/>
              <a:t>Quarto livello</a:t>
            </a:r>
          </a:p>
          <a:p>
            <a:pPr lvl="4"/>
            <a:r>
              <a:rPr lang="it-IT" altLang="ko-KR" smtClean="0"/>
              <a:t>Quinto livello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it-IT" altLang="ko-KR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0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it-IT" altLang="ko-KR" smtClean="0"/>
              <a:t>Fare clic per modificare lo stile del titolo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it-IT" altLang="ko-KR" smtClean="0"/>
              <a:t>Fare clic sull'icona per inserire un'immagine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it-IT" altLang="ko-KR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6288"/>
            <a:ext cx="9264352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it-IT" altLang="ko-KR" smtClean="0"/>
              <a:t>Fare clic per modificare lo stile del titolo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it-IT" altLang="ko-KR" smtClean="0"/>
              <a:t>Fare clic per modificare stili del testo dello schema</a:t>
            </a:r>
          </a:p>
          <a:p>
            <a:pPr lvl="1"/>
            <a:r>
              <a:rPr lang="it-IT" altLang="ko-KR" smtClean="0"/>
              <a:t>Secondo livello</a:t>
            </a:r>
          </a:p>
          <a:p>
            <a:pPr lvl="2"/>
            <a:r>
              <a:rPr lang="it-IT" altLang="ko-KR" smtClean="0"/>
              <a:t>Terzo livello</a:t>
            </a:r>
          </a:p>
          <a:p>
            <a:pPr lvl="3"/>
            <a:r>
              <a:rPr lang="it-IT" altLang="ko-KR" smtClean="0"/>
              <a:t>Quarto livello</a:t>
            </a:r>
          </a:p>
          <a:p>
            <a:pPr lvl="4"/>
            <a:r>
              <a:rPr lang="it-IT" altLang="ko-KR" smtClean="0"/>
              <a:t>Quinto livello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Fly-by-wire" TargetMode="External"/><Relationship Id="rId2" Type="http://schemas.openxmlformats.org/officeDocument/2006/relationships/hyperlink" Target="https://it.wikipedia.org/wiki/Airbus_A320_famil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riweather.com/flightdeck/320/glare/fcu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ccia a destra 4"/>
          <p:cNvSpPr/>
          <p:nvPr/>
        </p:nvSpPr>
        <p:spPr>
          <a:xfrm>
            <a:off x="0" y="2358556"/>
            <a:ext cx="12192000" cy="2734887"/>
          </a:xfrm>
          <a:prstGeom prst="rightArrow">
            <a:avLst>
              <a:gd name="adj1" fmla="val 51216"/>
              <a:gd name="adj2" fmla="val 50000"/>
            </a:avLst>
          </a:prstGeom>
          <a:gradFill>
            <a:gsLst>
              <a:gs pos="10000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 idx="4294967295"/>
          </p:nvPr>
        </p:nvSpPr>
        <p:spPr>
          <a:xfrm>
            <a:off x="1080000" y="0"/>
            <a:ext cx="9534312" cy="1561696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 smtClean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La sintesi del PLA, partendo dal</a:t>
            </a:r>
            <a:br>
              <a:rPr lang="it-IT" dirty="0" smtClean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</a:br>
            <a:r>
              <a:rPr lang="it-IT" dirty="0" smtClean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A320 </a:t>
            </a:r>
            <a:r>
              <a:rPr lang="it-IT" dirty="0" err="1" smtClean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multifunction</a:t>
            </a:r>
            <a:r>
              <a:rPr lang="it-IT" dirty="0" smtClean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 training </a:t>
            </a:r>
            <a:r>
              <a:rPr lang="it-IT" dirty="0" err="1" smtClean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device</a:t>
            </a:r>
            <a:endParaRPr lang="it-IT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4294967295"/>
          </p:nvPr>
        </p:nvSpPr>
        <p:spPr>
          <a:xfrm>
            <a:off x="1080000" y="1440000"/>
            <a:ext cx="8791575" cy="165576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it-IT" sz="2000" b="1" u="sng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  <a:latin typeface="Arial" pitchFamily="34" charset="0"/>
                <a:ea typeface="+mj-ea"/>
                <a:cs typeface="Arial" pitchFamily="34" charset="0"/>
              </a:rPr>
              <a:t>Dal Macro al micro</a:t>
            </a:r>
            <a:endParaRPr lang="it-IT" sz="2000" b="1" u="sng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4000"/>
            <a:ext cx="2507143" cy="1404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000" y="3040384"/>
            <a:ext cx="1836000" cy="137522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412" y="3024001"/>
            <a:ext cx="1404000" cy="1404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358" y="3040384"/>
            <a:ext cx="1656000" cy="140752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814" y="3036388"/>
            <a:ext cx="1548000" cy="137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99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44000" y="0"/>
            <a:ext cx="12192000" cy="1143000"/>
          </a:xfrm>
        </p:spPr>
        <p:txBody>
          <a:bodyPr>
            <a:normAutofit/>
          </a:bodyPr>
          <a:lstStyle/>
          <a:p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Sintesi del </a:t>
            </a:r>
            <a:r>
              <a:rPr lang="it-IT" sz="4300" dirty="0" smtClean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PLA </a:t>
            </a:r>
            <a:endParaRPr lang="en-US" sz="4300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08000" y="1620000"/>
            <a:ext cx="10847294" cy="3070411"/>
          </a:xfrm>
        </p:spPr>
        <p:txBody>
          <a:bodyPr/>
          <a:lstStyle/>
          <a:p>
            <a:pPr marL="0">
              <a:spcBef>
                <a:spcPts val="0"/>
              </a:spcBef>
            </a:pPr>
            <a:r>
              <a:rPr lang="it-IT" sz="2800" dirty="0" smtClean="0">
                <a:solidFill>
                  <a:schemeClr val="bg1"/>
                </a:solidFill>
              </a:rPr>
              <a:t>Ottimale </a:t>
            </a:r>
            <a:r>
              <a:rPr lang="it-IT" sz="2800" dirty="0">
                <a:solidFill>
                  <a:schemeClr val="bg1"/>
                </a:solidFill>
              </a:rPr>
              <a:t>per il rispetto </a:t>
            </a:r>
            <a:r>
              <a:rPr lang="it-IT" sz="2800" dirty="0" smtClean="0">
                <a:solidFill>
                  <a:schemeClr val="bg1"/>
                </a:solidFill>
              </a:rPr>
              <a:t>ambientale</a:t>
            </a:r>
          </a:p>
          <a:p>
            <a:pPr marL="0">
              <a:spcBef>
                <a:spcPts val="0"/>
              </a:spcBef>
            </a:pPr>
            <a:r>
              <a:rPr lang="it-IT" sz="2800" dirty="0" smtClean="0">
                <a:solidFill>
                  <a:schemeClr val="bg1"/>
                </a:solidFill>
              </a:rPr>
              <a:t>Utilizzo di risorse rinnovabili e condizioni di reazione blande</a:t>
            </a:r>
          </a:p>
          <a:p>
            <a:pPr marL="0">
              <a:spcBef>
                <a:spcPts val="0"/>
              </a:spcBef>
            </a:pPr>
            <a:r>
              <a:rPr lang="it-IT" sz="2800" dirty="0" smtClean="0">
                <a:solidFill>
                  <a:schemeClr val="bg1"/>
                </a:solidFill>
              </a:rPr>
              <a:t>Alta </a:t>
            </a:r>
            <a:r>
              <a:rPr lang="it-IT" sz="2800" dirty="0" err="1" smtClean="0">
                <a:solidFill>
                  <a:schemeClr val="bg1"/>
                </a:solidFill>
              </a:rPr>
              <a:t>regioselettività</a:t>
            </a:r>
            <a:endParaRPr lang="it-IT" sz="2800" dirty="0" smtClean="0">
              <a:solidFill>
                <a:schemeClr val="bg1"/>
              </a:solidFill>
            </a:endParaRPr>
          </a:p>
          <a:p>
            <a:pPr marL="0">
              <a:spcBef>
                <a:spcPts val="0"/>
              </a:spcBef>
            </a:pPr>
            <a:r>
              <a:rPr lang="it-IT" sz="2800" dirty="0" smtClean="0">
                <a:solidFill>
                  <a:schemeClr val="bg1"/>
                </a:solidFill>
              </a:rPr>
              <a:t>Riutilizzo del catalizzatore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080000" y="1080000"/>
            <a:ext cx="1591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it-IT" b="1" u="sng" dirty="0" smtClean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  <a:latin typeface="Arial" pitchFamily="34" charset="0"/>
                <a:cs typeface="Arial" pitchFamily="34" charset="0"/>
              </a:rPr>
              <a:t>ENZIMATICA</a:t>
            </a:r>
            <a:endParaRPr lang="en-US" b="1" u="sng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5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0000" y="0"/>
            <a:ext cx="12192000" cy="1143000"/>
          </a:xfrm>
        </p:spPr>
        <p:txBody>
          <a:bodyPr>
            <a:normAutofit/>
          </a:bodyPr>
          <a:lstStyle/>
          <a:p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Bibliografia/</a:t>
            </a:r>
            <a:r>
              <a:rPr lang="it-IT" sz="4300" dirty="0" err="1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sitografia</a:t>
            </a:r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 </a:t>
            </a:r>
            <a:endParaRPr lang="en-US" sz="4300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it.wikipedia.org/wiki/Airbus_A320_family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</a:t>
            </a:r>
            <a:r>
              <a:rPr lang="en-US" dirty="0" smtClean="0">
                <a:hlinkClick r:id="rId3"/>
              </a:rPr>
              <a:t>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it.wikipedia.org/wiki/Fly-by-wire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meriweath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hlinkClick r:id="rId4"/>
              </a:rPr>
              <a:t>er.com/flig</a:t>
            </a:r>
            <a:r>
              <a:rPr lang="en-US" dirty="0" smtClean="0">
                <a:hlinkClick r:id="rId4"/>
              </a:rPr>
              <a:t>htdeck/320/glare/fcu.html</a:t>
            </a:r>
            <a:endParaRPr lang="en-US" dirty="0" smtClean="0"/>
          </a:p>
          <a:p>
            <a:pPr marL="0" indent="0" fontAlgn="ctr">
              <a:buNone/>
            </a:pPr>
            <a:r>
              <a:rPr lang="en-US" u="sng" dirty="0" smtClean="0">
                <a:solidFill>
                  <a:srgbClr val="2211FF"/>
                </a:solidFill>
              </a:rPr>
              <a:t>amsdottorato.unibo.it/5382/1/Cruciani_Letizia_Tesi.pdf</a:t>
            </a:r>
            <a:endParaRPr lang="en-US" dirty="0" smtClean="0">
              <a:solidFill>
                <a:srgbClr val="2211FF"/>
              </a:solidFill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3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0000" y="0"/>
            <a:ext cx="12192000" cy="1143000"/>
          </a:xfrm>
        </p:spPr>
        <p:txBody>
          <a:bodyPr>
            <a:normAutofit/>
          </a:bodyPr>
          <a:lstStyle/>
          <a:p>
            <a:r>
              <a:rPr lang="it-IT" dirty="0" smtClean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MOTIVAZIONI E PREMESSE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80000" y="1080000"/>
            <a:ext cx="10972800" cy="4525963"/>
          </a:xfrm>
        </p:spPr>
        <p:txBody>
          <a:bodyPr lIns="0" tIns="0" rIns="0" bIns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it-IT" sz="3200" dirty="0" smtClean="0">
                <a:solidFill>
                  <a:schemeClr val="bg1"/>
                </a:solidFill>
              </a:rPr>
              <a:t>La creazione di questa esposizione è nata dalla                collaborazione con il tecnico informatico Dario </a:t>
            </a:r>
            <a:r>
              <a:rPr lang="it-IT" sz="3200" dirty="0" err="1" smtClean="0">
                <a:solidFill>
                  <a:schemeClr val="bg1"/>
                </a:solidFill>
              </a:rPr>
              <a:t>Cristante</a:t>
            </a:r>
            <a:r>
              <a:rPr lang="it-IT" sz="3200" dirty="0" smtClean="0">
                <a:solidFill>
                  <a:schemeClr val="bg1"/>
                </a:solidFill>
              </a:rPr>
              <a:t>   che oltre ad aver stampato i pezzi tramite la sua              stampante 3D è  anche il responsabile per la                  programmazione e l’assemblaggio del simulatore di volo  che in futuro verrà utilizzato per l’allenamento dei piloti   dell’aeroporto di Ancona.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3200" dirty="0" smtClean="0">
                <a:solidFill>
                  <a:schemeClr val="bg1"/>
                </a:solidFill>
              </a:rPr>
              <a:t>Inoltre il pezzo mostrato sarà in seguito montato come    componente sul simulatore in seguito all’esposizione.</a:t>
            </a:r>
          </a:p>
        </p:txBody>
      </p:sp>
    </p:spTree>
    <p:extLst>
      <p:ext uri="{BB962C8B-B14F-4D97-AF65-F5344CB8AC3E}">
        <p14:creationId xmlns:p14="http://schemas.microsoft.com/office/powerpoint/2010/main" val="26025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52" y="2160000"/>
            <a:ext cx="4968000" cy="2794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0000" y="432000"/>
            <a:ext cx="9720000" cy="734423"/>
          </a:xfrm>
        </p:spPr>
        <p:txBody>
          <a:bodyPr vert="horz" lIns="108000" tIns="36000" rIns="108000" bIns="36000" anchor="ctr" anchorCtr="1">
            <a:spAutoFit/>
          </a:bodyPr>
          <a:lstStyle/>
          <a:p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A320 </a:t>
            </a:r>
            <a:r>
              <a:rPr lang="it-IT" sz="4300" dirty="0" err="1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Multifunction</a:t>
            </a:r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 training </a:t>
            </a:r>
            <a:r>
              <a:rPr lang="it-IT" sz="4300" dirty="0" err="1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device</a:t>
            </a:r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 </a:t>
            </a:r>
            <a:endParaRPr lang="it-IT" sz="4300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80000" y="2160000"/>
            <a:ext cx="5580000" cy="2520000"/>
          </a:xfrm>
        </p:spPr>
        <p:txBody>
          <a:bodyPr lIns="0" tIns="0" rIns="0" bIns="0">
            <a:normAutofit/>
          </a:bodyPr>
          <a:lstStyle/>
          <a:p>
            <a:pPr>
              <a:spcBef>
                <a:spcPts val="0"/>
              </a:spcBef>
            </a:pPr>
            <a:r>
              <a:rPr lang="it-IT" sz="2800" dirty="0" smtClean="0">
                <a:solidFill>
                  <a:schemeClr val="bg1"/>
                </a:solidFill>
              </a:rPr>
              <a:t>E’ un simulatore di volo </a:t>
            </a:r>
            <a:endParaRPr lang="it-IT" sz="28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smtClean="0">
                <a:solidFill>
                  <a:schemeClr val="bg1"/>
                </a:solidFill>
              </a:rPr>
              <a:t>   </a:t>
            </a:r>
            <a:r>
              <a:rPr lang="it-IT" sz="2800" dirty="0" smtClean="0">
                <a:solidFill>
                  <a:schemeClr val="bg1"/>
                </a:solidFill>
              </a:rPr>
              <a:t>basato </a:t>
            </a:r>
            <a:r>
              <a:rPr lang="it-IT" sz="2800" dirty="0" smtClean="0">
                <a:solidFill>
                  <a:schemeClr val="bg1"/>
                </a:solidFill>
              </a:rPr>
              <a:t>sul Airbus A320 </a:t>
            </a:r>
          </a:p>
          <a:p>
            <a:pPr>
              <a:spcBef>
                <a:spcPts val="0"/>
              </a:spcBef>
            </a:pPr>
            <a:r>
              <a:rPr lang="it-IT" sz="2800" dirty="0" smtClean="0">
                <a:solidFill>
                  <a:schemeClr val="bg1"/>
                </a:solidFill>
              </a:rPr>
              <a:t>E’ la prima classe di aerei </a:t>
            </a:r>
            <a:endParaRPr lang="it-IT" sz="28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2800" dirty="0">
                <a:solidFill>
                  <a:schemeClr val="bg1"/>
                </a:solidFill>
              </a:rPr>
              <a:t> </a:t>
            </a:r>
            <a:r>
              <a:rPr lang="it-IT" sz="2800" dirty="0" smtClean="0">
                <a:solidFill>
                  <a:schemeClr val="bg1"/>
                </a:solidFill>
              </a:rPr>
              <a:t>   </a:t>
            </a:r>
            <a:r>
              <a:rPr lang="it-IT" sz="2800" dirty="0" smtClean="0">
                <a:solidFill>
                  <a:schemeClr val="bg1"/>
                </a:solidFill>
              </a:rPr>
              <a:t>civili </a:t>
            </a:r>
            <a:r>
              <a:rPr lang="it-IT" sz="2800" dirty="0" smtClean="0">
                <a:solidFill>
                  <a:schemeClr val="bg1"/>
                </a:solidFill>
              </a:rPr>
              <a:t>ad utilizzare il sistema </a:t>
            </a:r>
            <a:endParaRPr lang="it-IT" sz="2800" dirty="0" smtClean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2800" b="1" dirty="0">
                <a:solidFill>
                  <a:schemeClr val="bg1"/>
                </a:solidFill>
              </a:rPr>
              <a:t> </a:t>
            </a:r>
            <a:r>
              <a:rPr lang="it-IT" sz="2800" b="1" dirty="0" smtClean="0">
                <a:solidFill>
                  <a:schemeClr val="bg1"/>
                </a:solidFill>
              </a:rPr>
              <a:t>   </a:t>
            </a:r>
            <a:r>
              <a:rPr lang="it-IT" sz="2800" b="1" dirty="0" err="1" smtClean="0">
                <a:solidFill>
                  <a:schemeClr val="bg1"/>
                </a:solidFill>
              </a:rPr>
              <a:t>fly</a:t>
            </a:r>
            <a:r>
              <a:rPr lang="it-IT" sz="2800" b="1" dirty="0" smtClean="0">
                <a:solidFill>
                  <a:schemeClr val="bg1"/>
                </a:solidFill>
              </a:rPr>
              <a:t>-by-</a:t>
            </a:r>
            <a:r>
              <a:rPr lang="it-IT" sz="2800" b="1" dirty="0" err="1" smtClean="0">
                <a:solidFill>
                  <a:schemeClr val="bg1"/>
                </a:solidFill>
              </a:rPr>
              <a:t>wire</a:t>
            </a:r>
            <a:endParaRPr lang="it-IT" sz="2800" b="1" dirty="0" smtClean="0">
              <a:solidFill>
                <a:schemeClr val="bg1"/>
              </a:solidFill>
            </a:endParaRPr>
          </a:p>
          <a:p>
            <a:endParaRPr lang="it-IT" sz="28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0" y="2160000"/>
            <a:ext cx="5943600" cy="27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1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0000" y="0"/>
            <a:ext cx="10620000" cy="1116000"/>
          </a:xfrm>
        </p:spPr>
        <p:txBody>
          <a:bodyPr>
            <a:normAutofit/>
          </a:bodyPr>
          <a:lstStyle/>
          <a:p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Flying control </a:t>
            </a:r>
            <a:r>
              <a:rPr lang="it-IT" sz="4300" dirty="0" err="1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unit</a:t>
            </a:r>
            <a:endParaRPr lang="it-IT" sz="4300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80000" y="1440000"/>
            <a:ext cx="5242912" cy="4522017"/>
          </a:xfrm>
        </p:spPr>
        <p:txBody>
          <a:bodyPr lIns="0" tIns="0" rIns="0" bIns="0">
            <a:normAutofit/>
          </a:bodyPr>
          <a:lstStyle/>
          <a:p>
            <a:pPr>
              <a:spcBef>
                <a:spcPts val="0"/>
              </a:spcBef>
            </a:pPr>
            <a:r>
              <a:rPr lang="it-IT" sz="2400" dirty="0" smtClean="0">
                <a:solidFill>
                  <a:schemeClr val="bg1"/>
                </a:solidFill>
              </a:rPr>
              <a:t>E’ l’interfaccia che tra il pilota e il sistema di </a:t>
            </a:r>
            <a:r>
              <a:rPr lang="it-IT" sz="2400" dirty="0" err="1" smtClean="0">
                <a:solidFill>
                  <a:schemeClr val="bg1"/>
                </a:solidFill>
              </a:rPr>
              <a:t>autopilotaggio</a:t>
            </a:r>
            <a:endParaRPr lang="it-IT" sz="2400" dirty="0" smtClean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it-IT" sz="2400" dirty="0" smtClean="0">
                <a:solidFill>
                  <a:schemeClr val="bg1"/>
                </a:solidFill>
              </a:rPr>
              <a:t>Le manopole oltre a cambiare </a:t>
            </a:r>
            <a:r>
              <a:rPr lang="it-IT" sz="2400" dirty="0" smtClean="0">
                <a:solidFill>
                  <a:schemeClr val="bg1"/>
                </a:solidFill>
              </a:rPr>
              <a:t>il  </a:t>
            </a:r>
            <a:r>
              <a:rPr lang="it-IT" sz="2400" dirty="0" smtClean="0">
                <a:solidFill>
                  <a:schemeClr val="bg1"/>
                </a:solidFill>
              </a:rPr>
              <a:t>valore visualizzato sul </a:t>
            </a:r>
            <a:r>
              <a:rPr lang="it-IT" sz="2400" dirty="0" smtClean="0">
                <a:solidFill>
                  <a:schemeClr val="bg1"/>
                </a:solidFill>
              </a:rPr>
              <a:t>display</a:t>
            </a:r>
            <a:r>
              <a:rPr lang="it-IT" sz="2400" dirty="0" smtClean="0">
                <a:solidFill>
                  <a:schemeClr val="bg1"/>
                </a:solidFill>
              </a:rPr>
              <a:t>      </a:t>
            </a:r>
            <a:r>
              <a:rPr lang="it-IT" sz="2400" dirty="0" smtClean="0">
                <a:solidFill>
                  <a:schemeClr val="bg1"/>
                </a:solidFill>
              </a:rPr>
              <a:t>possono </a:t>
            </a:r>
            <a:r>
              <a:rPr lang="it-IT" sz="2400" dirty="0" smtClean="0">
                <a:solidFill>
                  <a:schemeClr val="bg1"/>
                </a:solidFill>
              </a:rPr>
              <a:t>essere spinte o tirate </a:t>
            </a:r>
            <a:r>
              <a:rPr lang="it-IT" sz="2400" dirty="0" smtClean="0">
                <a:solidFill>
                  <a:schemeClr val="bg1"/>
                </a:solidFill>
              </a:rPr>
              <a:t>    per </a:t>
            </a:r>
            <a:r>
              <a:rPr lang="it-IT" sz="2400" dirty="0" smtClean="0">
                <a:solidFill>
                  <a:schemeClr val="bg1"/>
                </a:solidFill>
              </a:rPr>
              <a:t>eseguire </a:t>
            </a:r>
            <a:r>
              <a:rPr lang="it-IT" sz="2400" dirty="0" smtClean="0">
                <a:solidFill>
                  <a:schemeClr val="bg1"/>
                </a:solidFill>
              </a:rPr>
              <a:t>determinate           operazioni</a:t>
            </a:r>
            <a:endParaRPr lang="it-IT" sz="2400" dirty="0" smtClean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it-IT" sz="2400" dirty="0" smtClean="0">
                <a:solidFill>
                  <a:schemeClr val="bg1"/>
                </a:solidFill>
              </a:rPr>
              <a:t>Da sinistra a destra regolano: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chemeClr val="bg1"/>
                </a:solidFill>
              </a:rPr>
              <a:t>Velocità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chemeClr val="bg1"/>
                </a:solidFill>
              </a:rPr>
              <a:t>Direzione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chemeClr val="bg1"/>
                </a:solidFill>
              </a:rPr>
              <a:t>Altitudine</a:t>
            </a:r>
            <a:endParaRPr lang="it-IT" sz="2400" dirty="0" smtClean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chemeClr val="bg1"/>
                </a:solidFill>
              </a:rPr>
              <a:t>Velocità </a:t>
            </a:r>
            <a:r>
              <a:rPr lang="it-IT" sz="2400" dirty="0" smtClean="0">
                <a:solidFill>
                  <a:schemeClr val="bg1"/>
                </a:solidFill>
              </a:rPr>
              <a:t>verticale 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00" y="1800000"/>
            <a:ext cx="5265566" cy="35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0000" y="0"/>
            <a:ext cx="9905998" cy="1478570"/>
          </a:xfrm>
        </p:spPr>
        <p:txBody>
          <a:bodyPr>
            <a:normAutofit/>
          </a:bodyPr>
          <a:lstStyle/>
          <a:p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Struttura delle manopole </a:t>
            </a:r>
            <a:endParaRPr lang="it-IT" sz="4300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00" y="1260000"/>
            <a:ext cx="5053318" cy="472101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60000" y="1872000"/>
            <a:ext cx="4195006" cy="350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177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43" y="1923051"/>
            <a:ext cx="5202966" cy="346799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0000" y="0"/>
            <a:ext cx="9905998" cy="1478570"/>
          </a:xfrm>
        </p:spPr>
        <p:txBody>
          <a:bodyPr>
            <a:normAutofit/>
          </a:bodyPr>
          <a:lstStyle/>
          <a:p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PLA (Acido </a:t>
            </a:r>
            <a:r>
              <a:rPr lang="it-IT" sz="4300" dirty="0" err="1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polilattico</a:t>
            </a:r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)</a:t>
            </a:r>
            <a:endParaRPr lang="it-IT" sz="4300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60000" y="1440000"/>
            <a:ext cx="6075652" cy="5284572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0"/>
              </a:spcBef>
            </a:pPr>
            <a:r>
              <a:rPr lang="it-IT" sz="2400" dirty="0" smtClean="0">
                <a:solidFill>
                  <a:schemeClr val="bg1"/>
                </a:solidFill>
              </a:rPr>
              <a:t>Biopolimero di natura plastica la cui </a:t>
            </a:r>
            <a:r>
              <a:rPr lang="it-IT" sz="2400" dirty="0" smtClean="0">
                <a:solidFill>
                  <a:schemeClr val="bg1"/>
                </a:solidFill>
              </a:rPr>
              <a:t>    catena </a:t>
            </a:r>
            <a:r>
              <a:rPr lang="it-IT" sz="2400" dirty="0">
                <a:solidFill>
                  <a:schemeClr val="bg1"/>
                </a:solidFill>
              </a:rPr>
              <a:t>è</a:t>
            </a:r>
            <a:r>
              <a:rPr lang="it-IT" sz="2400" dirty="0" smtClean="0">
                <a:solidFill>
                  <a:schemeClr val="bg1"/>
                </a:solidFill>
              </a:rPr>
              <a:t> </a:t>
            </a:r>
            <a:r>
              <a:rPr lang="it-IT" sz="2400" dirty="0" smtClean="0">
                <a:solidFill>
                  <a:schemeClr val="bg1"/>
                </a:solidFill>
              </a:rPr>
              <a:t>formata </a:t>
            </a:r>
            <a:r>
              <a:rPr lang="it-IT" sz="2400" dirty="0" smtClean="0">
                <a:solidFill>
                  <a:schemeClr val="bg1"/>
                </a:solidFill>
              </a:rPr>
              <a:t>da </a:t>
            </a:r>
            <a:r>
              <a:rPr lang="it-IT" sz="2400" dirty="0" smtClean="0">
                <a:solidFill>
                  <a:schemeClr val="bg1"/>
                </a:solidFill>
              </a:rPr>
              <a:t>acido </a:t>
            </a:r>
            <a:r>
              <a:rPr lang="it-IT" sz="2400" dirty="0" smtClean="0">
                <a:solidFill>
                  <a:schemeClr val="bg1"/>
                </a:solidFill>
              </a:rPr>
              <a:t>lattico in </a:t>
            </a:r>
            <a:r>
              <a:rPr lang="it-IT" sz="2400" dirty="0" smtClean="0">
                <a:solidFill>
                  <a:schemeClr val="bg1"/>
                </a:solidFill>
              </a:rPr>
              <a:t>     forma di monomero</a:t>
            </a:r>
            <a:endParaRPr lang="it-IT" sz="2400" dirty="0" smtClean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it-IT" sz="2400" dirty="0" smtClean="0">
                <a:solidFill>
                  <a:schemeClr val="bg1"/>
                </a:solidFill>
              </a:rPr>
              <a:t>Utilizzato come materia prima per la </a:t>
            </a:r>
            <a:r>
              <a:rPr lang="it-IT" sz="2400" dirty="0" smtClean="0">
                <a:solidFill>
                  <a:schemeClr val="bg1"/>
                </a:solidFill>
              </a:rPr>
              <a:t>   stampa </a:t>
            </a:r>
            <a:r>
              <a:rPr lang="it-IT" sz="2400" dirty="0" smtClean="0">
                <a:solidFill>
                  <a:schemeClr val="bg1"/>
                </a:solidFill>
              </a:rPr>
              <a:t>3D</a:t>
            </a:r>
          </a:p>
          <a:p>
            <a:pPr>
              <a:spcBef>
                <a:spcPts val="0"/>
              </a:spcBef>
            </a:pPr>
            <a:r>
              <a:rPr lang="it-IT" sz="2400" dirty="0" smtClean="0">
                <a:solidFill>
                  <a:schemeClr val="bg1"/>
                </a:solidFill>
              </a:rPr>
              <a:t>Economico da </a:t>
            </a:r>
            <a:r>
              <a:rPr lang="it-IT" sz="2400" dirty="0" smtClean="0">
                <a:solidFill>
                  <a:schemeClr val="bg1"/>
                </a:solidFill>
              </a:rPr>
              <a:t>produrre industrialmente </a:t>
            </a:r>
            <a:endParaRPr lang="it-IT" sz="2400" dirty="0" smtClean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it-IT" sz="2400" dirty="0" smtClean="0">
                <a:solidFill>
                  <a:schemeClr val="bg1"/>
                </a:solidFill>
              </a:rPr>
              <a:t>E’ utilizzato principalmente </a:t>
            </a:r>
            <a:r>
              <a:rPr lang="it-IT" sz="2400" dirty="0" smtClean="0">
                <a:solidFill>
                  <a:schemeClr val="bg1"/>
                </a:solidFill>
              </a:rPr>
              <a:t>per </a:t>
            </a:r>
            <a:endParaRPr lang="it-IT" sz="2400" dirty="0" smtClean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chemeClr val="bg1"/>
                </a:solidFill>
              </a:rPr>
              <a:t>Protesi mediche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chemeClr val="bg1"/>
                </a:solidFill>
              </a:rPr>
              <a:t>Contenitori di varia natura</a:t>
            </a:r>
            <a:r>
              <a:rPr lang="it-IT" sz="2400" dirty="0" smtClean="0"/>
              <a:t>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chemeClr val="bg1"/>
                </a:solidFill>
              </a:rPr>
              <a:t>Altri oggetti di vario tipo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sz="2800" dirty="0" smtClean="0"/>
          </a:p>
          <a:p>
            <a:pPr>
              <a:buFont typeface="Wingdings" panose="05000000000000000000" pitchFamily="2" charset="2"/>
              <a:buChar char="§"/>
            </a:pPr>
            <a:endParaRPr lang="it-IT" sz="2800" dirty="0" smtClean="0"/>
          </a:p>
          <a:p>
            <a:endParaRPr lang="it-IT" sz="2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43" y="1436267"/>
            <a:ext cx="5202966" cy="4441562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852" y="1436267"/>
            <a:ext cx="5577557" cy="455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13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0000" y="0"/>
            <a:ext cx="9180000" cy="1440000"/>
          </a:xfrm>
        </p:spPr>
        <p:txBody>
          <a:bodyPr>
            <a:normAutofit/>
          </a:bodyPr>
          <a:lstStyle/>
          <a:p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Produzione industriale dell’acido </a:t>
            </a:r>
            <a:r>
              <a:rPr lang="it-IT" sz="4300" dirty="0" smtClean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      lattico</a:t>
            </a:r>
            <a:endParaRPr lang="en-US" sz="4300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00" y="4500000"/>
            <a:ext cx="7333906" cy="1895740"/>
          </a:xfrm>
          <a:prstGeom prst="rect">
            <a:avLst/>
          </a:prstGeom>
        </p:spPr>
      </p:pic>
      <p:pic>
        <p:nvPicPr>
          <p:cNvPr id="5122" name="Picture 2" descr="C:\Users\user\Desktop\nicolo2018\Chiavetta Nicolò\Chimica\modific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6962" b="71408"/>
          <a:stretch/>
        </p:blipFill>
        <p:spPr bwMode="auto">
          <a:xfrm>
            <a:off x="2088000" y="1371904"/>
            <a:ext cx="7333906" cy="272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4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0000" y="0"/>
            <a:ext cx="4320000" cy="1440000"/>
          </a:xfrm>
        </p:spPr>
        <p:txBody>
          <a:bodyPr>
            <a:normAutofit/>
          </a:bodyPr>
          <a:lstStyle/>
          <a:p>
            <a:r>
              <a:rPr lang="it-IT" sz="4300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Sintesi del PLA </a:t>
            </a:r>
            <a:endParaRPr lang="en-US" sz="4300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80000" y="1080000"/>
            <a:ext cx="9905999" cy="591684"/>
          </a:xfr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it-IT" sz="2000" b="1" u="sng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  <a:latin typeface="Arial" pitchFamily="34" charset="0"/>
                <a:ea typeface="+mj-ea"/>
                <a:cs typeface="Arial" pitchFamily="34" charset="0"/>
              </a:rPr>
              <a:t>APERTURA DELL’ANELLO ROP </a:t>
            </a:r>
            <a:endParaRPr lang="en-US" sz="2000" b="1" u="sng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151164" y="2024743"/>
            <a:ext cx="101622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Consente di </a:t>
            </a:r>
            <a:r>
              <a:rPr lang="it-IT" sz="2400" dirty="0" smtClean="0">
                <a:solidFill>
                  <a:schemeClr val="bg1"/>
                </a:solidFill>
              </a:rPr>
              <a:t>ottenere pesi molecolari al di sopra dei 100.000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chemeClr val="bg1"/>
                </a:solidFill>
              </a:rPr>
              <a:t>Purificazione del lattide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chemeClr val="bg1"/>
                </a:solidFill>
              </a:rPr>
              <a:t>Depolimerizzazione del </a:t>
            </a:r>
            <a:r>
              <a:rPr lang="it-IT" sz="2400" dirty="0" err="1" smtClean="0">
                <a:solidFill>
                  <a:schemeClr val="bg1"/>
                </a:solidFill>
              </a:rPr>
              <a:t>pre</a:t>
            </a:r>
            <a:r>
              <a:rPr lang="it-IT" sz="2400" dirty="0" smtClean="0">
                <a:solidFill>
                  <a:schemeClr val="bg1"/>
                </a:solidFill>
              </a:rPr>
              <a:t>-polimero tramite catalizzatore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chemeClr val="bg1"/>
                </a:solidFill>
              </a:rPr>
              <a:t>Apertura dell’anello tramite un catalizzatore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chemeClr val="bg1"/>
                </a:solidFill>
              </a:rPr>
              <a:t>A fine reazione i monomeri rimasti vengono reintegrati nel processo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Prima della polimerizzazione il flusso di lattide viene diviso in un flusso a bassa concentrazione di lattide D ed un flusso con un elevato rapporto </a:t>
            </a:r>
            <a:r>
              <a:rPr lang="it-IT" sz="2400" dirty="0" smtClean="0">
                <a:solidFill>
                  <a:schemeClr val="bg1"/>
                </a:solidFill>
              </a:rPr>
              <a:t>di lattide </a:t>
            </a:r>
            <a:r>
              <a:rPr lang="it-IT" sz="2400" dirty="0">
                <a:solidFill>
                  <a:schemeClr val="bg1"/>
                </a:solidFill>
              </a:rPr>
              <a:t>D/</a:t>
            </a:r>
            <a:r>
              <a:rPr lang="it-IT" sz="2400" dirty="0" err="1">
                <a:solidFill>
                  <a:schemeClr val="bg1"/>
                </a:solidFill>
              </a:rPr>
              <a:t>mesolattide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23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89" y="1735652"/>
            <a:ext cx="9496458" cy="4271818"/>
          </a:xfrm>
          <a:prstGeom prst="rect">
            <a:avLst/>
          </a:prstGeo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792000" y="0"/>
            <a:ext cx="4320000" cy="144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r" defTabSz="121917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it-IT" sz="4300" dirty="0" smtClean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</a:rPr>
              <a:t>Sintesi del PLA </a:t>
            </a:r>
            <a:endParaRPr lang="en-US" sz="4300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08789" y="1070668"/>
            <a:ext cx="4078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latinLnBrk="1">
              <a:spcBef>
                <a:spcPct val="0"/>
              </a:spcBef>
            </a:pPr>
            <a:r>
              <a:rPr lang="en-US" sz="2000" b="1" u="sng" dirty="0">
                <a:gradFill>
                  <a:gsLst>
                    <a:gs pos="15000">
                      <a:srgbClr val="A603AB"/>
                    </a:gs>
                    <a:gs pos="21001">
                      <a:srgbClr val="0819FB"/>
                    </a:gs>
                    <a:gs pos="35001">
                      <a:srgbClr val="1A8D48"/>
                    </a:gs>
                    <a:gs pos="52000">
                      <a:srgbClr val="FFFF00"/>
                    </a:gs>
                    <a:gs pos="73000">
                      <a:srgbClr val="EE3F17"/>
                    </a:gs>
                    <a:gs pos="88000">
                      <a:srgbClr val="E81766"/>
                    </a:gs>
                    <a:gs pos="100000">
                      <a:srgbClr val="A603AB"/>
                    </a:gs>
                  </a:gsLst>
                  <a:lin ang="5400000" scaled="0"/>
                </a:gradFill>
                <a:latin typeface="Arial" pitchFamily="34" charset="0"/>
                <a:ea typeface="+mj-ea"/>
                <a:cs typeface="Arial" pitchFamily="34" charset="0"/>
              </a:rPr>
              <a:t>COORDINAZIONE_INSERZIONE</a:t>
            </a:r>
            <a:endParaRPr lang="en-US" sz="2000" b="1" u="sng" dirty="0">
              <a:gradFill>
                <a:gsLst>
                  <a:gs pos="15000">
                    <a:srgbClr val="A603AB"/>
                  </a:gs>
                  <a:gs pos="21001">
                    <a:srgbClr val="0819FB"/>
                  </a:gs>
                  <a:gs pos="35001">
                    <a:srgbClr val="1A8D48"/>
                  </a:gs>
                  <a:gs pos="52000">
                    <a:srgbClr val="FFFF00"/>
                  </a:gs>
                  <a:gs pos="73000">
                    <a:srgbClr val="EE3F17"/>
                  </a:gs>
                  <a:gs pos="88000">
                    <a:srgbClr val="E81766"/>
                  </a:gs>
                  <a:gs pos="100000">
                    <a:srgbClr val="A603AB"/>
                  </a:gs>
                </a:gsLst>
                <a:lin ang="5400000" scaled="0"/>
              </a:gra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49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280</TotalTime>
  <Words>319</Words>
  <Application>Microsoft Office PowerPoint</Application>
  <PresentationFormat>Personalizzato</PresentationFormat>
  <Paragraphs>52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2" baseType="lpstr">
      <vt:lpstr>Tema1</vt:lpstr>
      <vt:lpstr>La sintesi del PLA, partendo dal A320 multifunction training device</vt:lpstr>
      <vt:lpstr>MOTIVAZIONI E PREMESSE</vt:lpstr>
      <vt:lpstr>A320 Multifunction training device </vt:lpstr>
      <vt:lpstr>Flying control unit</vt:lpstr>
      <vt:lpstr>Struttura delle manopole </vt:lpstr>
      <vt:lpstr>PLA (Acido polilattico)</vt:lpstr>
      <vt:lpstr>Produzione industriale dell’acido       lattico</vt:lpstr>
      <vt:lpstr>Sintesi del PLA </vt:lpstr>
      <vt:lpstr>Presentazione standard di PowerPoint</vt:lpstr>
      <vt:lpstr>Sintesi del PLA </vt:lpstr>
      <vt:lpstr>Bibliografia/sitografia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Dall’ A320 Multifunction training device alla sintesi del PLA</dc:title>
  <dc:creator>utente</dc:creator>
  <cp:lastModifiedBy>user</cp:lastModifiedBy>
  <cp:revision>32</cp:revision>
  <dcterms:created xsi:type="dcterms:W3CDTF">2018-05-22T13:14:28Z</dcterms:created>
  <dcterms:modified xsi:type="dcterms:W3CDTF">2018-05-31T16:52:58Z</dcterms:modified>
</cp:coreProperties>
</file>